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8"/>
  </p:notesMasterIdLst>
  <p:sldIdLst>
    <p:sldId id="283" r:id="rId2"/>
    <p:sldId id="284" r:id="rId3"/>
    <p:sldId id="294" r:id="rId4"/>
    <p:sldId id="295" r:id="rId5"/>
    <p:sldId id="296" r:id="rId6"/>
    <p:sldId id="297" r:id="rId7"/>
    <p:sldId id="298" r:id="rId8"/>
    <p:sldId id="286" r:id="rId9"/>
    <p:sldId id="287" r:id="rId10"/>
    <p:sldId id="285" r:id="rId11"/>
    <p:sldId id="288" r:id="rId12"/>
    <p:sldId id="289" r:id="rId13"/>
    <p:sldId id="290" r:id="rId14"/>
    <p:sldId id="291" r:id="rId15"/>
    <p:sldId id="292"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5"/>
    <p:restoredTop sz="92250"/>
  </p:normalViewPr>
  <p:slideViewPr>
    <p:cSldViewPr snapToGrid="0" snapToObjects="1">
      <p:cViewPr varScale="1">
        <p:scale>
          <a:sx n="117" d="100"/>
          <a:sy n="117" d="100"/>
        </p:scale>
        <p:origin x="5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2/24/23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a:t>
            </a:fld>
            <a:endParaRPr lang="en-US"/>
          </a:p>
        </p:txBody>
      </p:sp>
    </p:spTree>
    <p:extLst>
      <p:ext uri="{BB962C8B-B14F-4D97-AF65-F5344CB8AC3E}">
        <p14:creationId xmlns:p14="http://schemas.microsoft.com/office/powerpoint/2010/main" val="92486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3</a:t>
            </a:fld>
            <a:endParaRPr lang="en-US"/>
          </a:p>
        </p:txBody>
      </p:sp>
    </p:spTree>
    <p:extLst>
      <p:ext uri="{BB962C8B-B14F-4D97-AF65-F5344CB8AC3E}">
        <p14:creationId xmlns:p14="http://schemas.microsoft.com/office/powerpoint/2010/main" val="2821796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movies do you know of?</a:t>
            </a:r>
          </a:p>
        </p:txBody>
      </p:sp>
      <p:sp>
        <p:nvSpPr>
          <p:cNvPr id="4" name="Slide Number Placeholder 3"/>
          <p:cNvSpPr>
            <a:spLocks noGrp="1"/>
          </p:cNvSpPr>
          <p:nvPr>
            <p:ph type="sldNum" sz="quarter" idx="5"/>
          </p:nvPr>
        </p:nvSpPr>
        <p:spPr/>
        <p:txBody>
          <a:bodyPr/>
          <a:lstStyle/>
          <a:p>
            <a:fld id="{348E9CBE-103D-614D-933D-6F8E197DB034}" type="slidenum">
              <a:rPr lang="en-US" smtClean="0"/>
              <a:t>9</a:t>
            </a:fld>
            <a:endParaRPr lang="en-US"/>
          </a:p>
        </p:txBody>
      </p:sp>
    </p:spTree>
    <p:extLst>
      <p:ext uri="{BB962C8B-B14F-4D97-AF65-F5344CB8AC3E}">
        <p14:creationId xmlns:p14="http://schemas.microsoft.com/office/powerpoint/2010/main" val="3128789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2/24/23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2/24/23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2/24/23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2/24/23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2/24/23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91A4-B280-BACD-3CB8-10ECFE24CE3D}"/>
              </a:ext>
            </a:extLst>
          </p:cNvPr>
          <p:cNvSpPr>
            <a:spLocks noGrp="1"/>
          </p:cNvSpPr>
          <p:nvPr>
            <p:ph type="ctrTitle"/>
          </p:nvPr>
        </p:nvSpPr>
        <p:spPr>
          <a:xfrm>
            <a:off x="7391400" y="758952"/>
            <a:ext cx="3764280" cy="3566160"/>
          </a:xfrm>
        </p:spPr>
        <p:txBody>
          <a:bodyPr>
            <a:normAutofit/>
          </a:bodyPr>
          <a:lstStyle/>
          <a:p>
            <a:pPr algn="ctr"/>
            <a:r>
              <a:rPr lang="en-US" sz="5400" dirty="0">
                <a:solidFill>
                  <a:schemeClr val="tx1"/>
                </a:solidFill>
              </a:rPr>
              <a:t>Evidence &amp;</a:t>
            </a:r>
            <a:br>
              <a:rPr lang="en-US" sz="5400" dirty="0">
                <a:solidFill>
                  <a:schemeClr val="tx1"/>
                </a:solidFill>
              </a:rPr>
            </a:br>
            <a:r>
              <a:rPr lang="en-US" sz="5400" dirty="0">
                <a:solidFill>
                  <a:schemeClr val="tx1"/>
                </a:solidFill>
              </a:rPr>
              <a:t>Myth</a:t>
            </a:r>
          </a:p>
        </p:txBody>
      </p:sp>
      <p:sp>
        <p:nvSpPr>
          <p:cNvPr id="3" name="Subtitle 2">
            <a:extLst>
              <a:ext uri="{FF2B5EF4-FFF2-40B4-BE49-F238E27FC236}">
                <a16:creationId xmlns:a16="http://schemas.microsoft.com/office/drawing/2014/main" id="{4DAB8C59-D441-C9CB-FDC4-52B6130F59E1}"/>
              </a:ext>
            </a:extLst>
          </p:cNvPr>
          <p:cNvSpPr>
            <a:spLocks noGrp="1"/>
          </p:cNvSpPr>
          <p:nvPr>
            <p:ph type="subTitle" idx="1"/>
          </p:nvPr>
        </p:nvSpPr>
        <p:spPr>
          <a:xfrm>
            <a:off x="925880" y="4457094"/>
            <a:ext cx="10058400" cy="1143000"/>
          </a:xfrm>
        </p:spPr>
        <p:txBody>
          <a:bodyPr>
            <a:normAutofit fontScale="85000" lnSpcReduction="20000"/>
          </a:bodyPr>
          <a:lstStyle/>
          <a:p>
            <a:r>
              <a:rPr lang="en-US" u="sng" dirty="0">
                <a:solidFill>
                  <a:schemeClr val="tx1"/>
                </a:solidFill>
              </a:rPr>
              <a:t>Goal/s: </a:t>
            </a:r>
          </a:p>
          <a:p>
            <a:r>
              <a:rPr lang="en-US" dirty="0" err="1">
                <a:solidFill>
                  <a:schemeClr val="tx1"/>
                </a:solidFill>
              </a:rPr>
              <a:t>Analyse</a:t>
            </a:r>
            <a:r>
              <a:rPr lang="en-US" dirty="0">
                <a:solidFill>
                  <a:schemeClr val="tx1"/>
                </a:solidFill>
              </a:rPr>
              <a:t> evidence of the trojan war</a:t>
            </a:r>
          </a:p>
          <a:p>
            <a:r>
              <a:rPr lang="en-US" b="1" dirty="0">
                <a:solidFill>
                  <a:schemeClr val="tx1"/>
                </a:solidFill>
              </a:rPr>
              <a:t>Create arguments – myth or fact?</a:t>
            </a:r>
          </a:p>
        </p:txBody>
      </p:sp>
      <p:cxnSp>
        <p:nvCxnSpPr>
          <p:cNvPr id="2055" name="Straight Connector 2054">
            <a:extLst>
              <a:ext uri="{FF2B5EF4-FFF2-40B4-BE49-F238E27FC236}">
                <a16:creationId xmlns:a16="http://schemas.microsoft.com/office/drawing/2014/main" id="{F3CC58E3-BDF9-495D-9327-85F68058BE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57" name="Rectangle 2056">
            <a:extLst>
              <a:ext uri="{FF2B5EF4-FFF2-40B4-BE49-F238E27FC236}">
                <a16:creationId xmlns:a16="http://schemas.microsoft.com/office/drawing/2014/main" id="{DA0CA737-33FC-47E3-965A-D1C2CAA62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3AC5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9" name="Rectangle 2058">
            <a:extLst>
              <a:ext uri="{FF2B5EF4-FFF2-40B4-BE49-F238E27FC236}">
                <a16:creationId xmlns:a16="http://schemas.microsoft.com/office/drawing/2014/main" id="{22189942-24EB-488E-8B69-EB80F7E5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A443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ubtitle 2">
            <a:extLst>
              <a:ext uri="{FF2B5EF4-FFF2-40B4-BE49-F238E27FC236}">
                <a16:creationId xmlns:a16="http://schemas.microsoft.com/office/drawing/2014/main" id="{F61A8AB3-9E63-D616-FB92-EAC843A64C98}"/>
              </a:ext>
            </a:extLst>
          </p:cNvPr>
          <p:cNvSpPr txBox="1">
            <a:spLocks/>
          </p:cNvSpPr>
          <p:nvPr/>
        </p:nvSpPr>
        <p:spPr>
          <a:xfrm>
            <a:off x="8262851" y="6447707"/>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sz="1500" dirty="0" err="1">
                <a:solidFill>
                  <a:schemeClr val="tx1"/>
                </a:solidFill>
              </a:rPr>
              <a:t>Ms</a:t>
            </a:r>
            <a:r>
              <a:rPr lang="en-US" sz="1500" dirty="0">
                <a:solidFill>
                  <a:schemeClr val="tx1"/>
                </a:solidFill>
              </a:rPr>
              <a:t> Barrie</a:t>
            </a:r>
          </a:p>
        </p:txBody>
      </p:sp>
      <p:sp>
        <p:nvSpPr>
          <p:cNvPr id="5" name="Subtitle 2">
            <a:extLst>
              <a:ext uri="{FF2B5EF4-FFF2-40B4-BE49-F238E27FC236}">
                <a16:creationId xmlns:a16="http://schemas.microsoft.com/office/drawing/2014/main" id="{5F372439-CBEF-34EE-8047-9719C19FB7D1}"/>
              </a:ext>
            </a:extLst>
          </p:cNvPr>
          <p:cNvSpPr txBox="1">
            <a:spLocks/>
          </p:cNvSpPr>
          <p:nvPr/>
        </p:nvSpPr>
        <p:spPr>
          <a:xfrm>
            <a:off x="202277" y="6514493"/>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500" dirty="0">
                <a:solidFill>
                  <a:schemeClr val="tx1"/>
                </a:solidFill>
              </a:rPr>
              <a:t>Week 5 Lesson 3</a:t>
            </a:r>
          </a:p>
        </p:txBody>
      </p:sp>
      <p:pic>
        <p:nvPicPr>
          <p:cNvPr id="7" name="Picture 6">
            <a:extLst>
              <a:ext uri="{FF2B5EF4-FFF2-40B4-BE49-F238E27FC236}">
                <a16:creationId xmlns:a16="http://schemas.microsoft.com/office/drawing/2014/main" id="{6FAC84EF-BEBE-0FDB-5235-A5D556E0737F}"/>
              </a:ext>
            </a:extLst>
          </p:cNvPr>
          <p:cNvPicPr>
            <a:picLocks noChangeAspect="1"/>
          </p:cNvPicPr>
          <p:nvPr/>
        </p:nvPicPr>
        <p:blipFill>
          <a:blip r:embed="rId3"/>
          <a:stretch>
            <a:fillRect/>
          </a:stretch>
        </p:blipFill>
        <p:spPr>
          <a:xfrm>
            <a:off x="925880" y="693626"/>
            <a:ext cx="6712900" cy="3592927"/>
          </a:xfrm>
          <a:prstGeom prst="rect">
            <a:avLst/>
          </a:prstGeom>
        </p:spPr>
      </p:pic>
    </p:spTree>
    <p:extLst>
      <p:ext uri="{BB962C8B-B14F-4D97-AF65-F5344CB8AC3E}">
        <p14:creationId xmlns:p14="http://schemas.microsoft.com/office/powerpoint/2010/main" val="39940210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5B84-A386-1C56-8F2C-343C49BE7CD9}"/>
              </a:ext>
            </a:extLst>
          </p:cNvPr>
          <p:cNvSpPr>
            <a:spLocks noGrp="1"/>
          </p:cNvSpPr>
          <p:nvPr>
            <p:ph type="ctrTitle"/>
          </p:nvPr>
        </p:nvSpPr>
        <p:spPr/>
        <p:txBody>
          <a:bodyPr/>
          <a:lstStyle/>
          <a:p>
            <a:r>
              <a:rPr lang="en-US" dirty="0"/>
              <a:t>Class Discussion</a:t>
            </a:r>
          </a:p>
        </p:txBody>
      </p:sp>
      <p:sp>
        <p:nvSpPr>
          <p:cNvPr id="3" name="Subtitle 2">
            <a:extLst>
              <a:ext uri="{FF2B5EF4-FFF2-40B4-BE49-F238E27FC236}">
                <a16:creationId xmlns:a16="http://schemas.microsoft.com/office/drawing/2014/main" id="{6FADD2AD-834B-26CB-D4F0-D8FB6735962A}"/>
              </a:ext>
            </a:extLst>
          </p:cNvPr>
          <p:cNvSpPr>
            <a:spLocks noGrp="1"/>
          </p:cNvSpPr>
          <p:nvPr>
            <p:ph type="subTitle" idx="1"/>
          </p:nvPr>
        </p:nvSpPr>
        <p:spPr/>
        <p:txBody>
          <a:bodyPr/>
          <a:lstStyle/>
          <a:p>
            <a:r>
              <a:rPr lang="en-US" dirty="0"/>
              <a:t>What were the </a:t>
            </a:r>
            <a:r>
              <a:rPr lang="en-US" b="1" i="1" u="sng" dirty="0"/>
              <a:t>causes</a:t>
            </a:r>
            <a:r>
              <a:rPr lang="en-US" dirty="0"/>
              <a:t> of the trojan war?</a:t>
            </a:r>
          </a:p>
        </p:txBody>
      </p:sp>
    </p:spTree>
    <p:extLst>
      <p:ext uri="{BB962C8B-B14F-4D97-AF65-F5344CB8AC3E}">
        <p14:creationId xmlns:p14="http://schemas.microsoft.com/office/powerpoint/2010/main" val="3099312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5B84-A386-1C56-8F2C-343C49BE7CD9}"/>
              </a:ext>
            </a:extLst>
          </p:cNvPr>
          <p:cNvSpPr>
            <a:spLocks noGrp="1"/>
          </p:cNvSpPr>
          <p:nvPr>
            <p:ph type="ctrTitle"/>
          </p:nvPr>
        </p:nvSpPr>
        <p:spPr/>
        <p:txBody>
          <a:bodyPr/>
          <a:lstStyle/>
          <a:p>
            <a:r>
              <a:rPr lang="en-US" dirty="0"/>
              <a:t>Class Discussion</a:t>
            </a:r>
          </a:p>
        </p:txBody>
      </p:sp>
      <p:sp>
        <p:nvSpPr>
          <p:cNvPr id="3" name="Subtitle 2">
            <a:extLst>
              <a:ext uri="{FF2B5EF4-FFF2-40B4-BE49-F238E27FC236}">
                <a16:creationId xmlns:a16="http://schemas.microsoft.com/office/drawing/2014/main" id="{6FADD2AD-834B-26CB-D4F0-D8FB6735962A}"/>
              </a:ext>
            </a:extLst>
          </p:cNvPr>
          <p:cNvSpPr>
            <a:spLocks noGrp="1"/>
          </p:cNvSpPr>
          <p:nvPr>
            <p:ph type="subTitle" idx="1"/>
          </p:nvPr>
        </p:nvSpPr>
        <p:spPr/>
        <p:txBody>
          <a:bodyPr/>
          <a:lstStyle/>
          <a:p>
            <a:r>
              <a:rPr lang="en-US" dirty="0"/>
              <a:t>Is it </a:t>
            </a:r>
            <a:r>
              <a:rPr lang="en-US" b="1" u="sng" dirty="0"/>
              <a:t>true</a:t>
            </a:r>
            <a:r>
              <a:rPr lang="en-US" b="1" dirty="0"/>
              <a:t> or is it a </a:t>
            </a:r>
            <a:r>
              <a:rPr lang="en-US" b="1" u="sng" dirty="0"/>
              <a:t>myth</a:t>
            </a:r>
            <a:r>
              <a:rPr lang="en-US" dirty="0"/>
              <a:t>?</a:t>
            </a:r>
          </a:p>
        </p:txBody>
      </p:sp>
    </p:spTree>
    <p:extLst>
      <p:ext uri="{BB962C8B-B14F-4D97-AF65-F5344CB8AC3E}">
        <p14:creationId xmlns:p14="http://schemas.microsoft.com/office/powerpoint/2010/main" val="2965543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594DD-D085-A226-3A53-22CA7C50E0D0}"/>
              </a:ext>
            </a:extLst>
          </p:cNvPr>
          <p:cNvSpPr>
            <a:spLocks noGrp="1"/>
          </p:cNvSpPr>
          <p:nvPr>
            <p:ph type="title"/>
          </p:nvPr>
        </p:nvSpPr>
        <p:spPr/>
        <p:txBody>
          <a:bodyPr/>
          <a:lstStyle/>
          <a:p>
            <a:r>
              <a:rPr lang="en-US" dirty="0"/>
              <a:t>Main sources of evidence</a:t>
            </a:r>
          </a:p>
        </p:txBody>
      </p:sp>
      <p:sp>
        <p:nvSpPr>
          <p:cNvPr id="3" name="Content Placeholder 2">
            <a:extLst>
              <a:ext uri="{FF2B5EF4-FFF2-40B4-BE49-F238E27FC236}">
                <a16:creationId xmlns:a16="http://schemas.microsoft.com/office/drawing/2014/main" id="{D1F7F13F-F99C-FEEE-DBF4-68E202509C38}"/>
              </a:ext>
            </a:extLst>
          </p:cNvPr>
          <p:cNvSpPr>
            <a:spLocks noGrp="1"/>
          </p:cNvSpPr>
          <p:nvPr>
            <p:ph idx="1"/>
          </p:nvPr>
        </p:nvSpPr>
        <p:spPr/>
        <p:txBody>
          <a:bodyPr/>
          <a:lstStyle/>
          <a:p>
            <a:pPr>
              <a:buFont typeface="+mj-lt"/>
              <a:buAutoNum type="arabicPeriod"/>
            </a:pPr>
            <a:r>
              <a:rPr lang="en-AU" dirty="0">
                <a:solidFill>
                  <a:srgbClr val="45443A"/>
                </a:solidFill>
                <a:effectLst/>
                <a:latin typeface="Calibri" panose="020F0502020204030204" pitchFamily="34" charset="0"/>
                <a:cs typeface="Calibri" panose="020F0502020204030204" pitchFamily="34" charset="0"/>
              </a:rPr>
              <a:t>Main source is Homer’s Iliad (written)</a:t>
            </a:r>
          </a:p>
          <a:p>
            <a:pPr>
              <a:buFont typeface="+mj-lt"/>
              <a:buAutoNum type="arabicPeriod"/>
            </a:pPr>
            <a:r>
              <a:rPr lang="en-AU" dirty="0">
                <a:solidFill>
                  <a:srgbClr val="45443A"/>
                </a:solidFill>
                <a:effectLst/>
                <a:latin typeface="Calibri" panose="020F0502020204030204" pitchFamily="34" charset="0"/>
                <a:cs typeface="Calibri" panose="020F0502020204030204" pitchFamily="34" charset="0"/>
              </a:rPr>
              <a:t>Archaeological discoveries</a:t>
            </a:r>
          </a:p>
          <a:p>
            <a:pPr>
              <a:buFont typeface="+mj-lt"/>
              <a:buAutoNum type="arabicPeriod"/>
            </a:pPr>
            <a:r>
              <a:rPr lang="en-AU" dirty="0">
                <a:solidFill>
                  <a:srgbClr val="45443A"/>
                </a:solidFill>
                <a:effectLst/>
                <a:latin typeface="Calibri" panose="020F0502020204030204" pitchFamily="34" charset="0"/>
                <a:cs typeface="Calibri" panose="020F0502020204030204" pitchFamily="34" charset="0"/>
              </a:rPr>
              <a:t>Remains of archives from Mycenaeans (linear B), and the Hittites</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108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9E28-B635-6538-DB40-2B4304A3A630}"/>
              </a:ext>
            </a:extLst>
          </p:cNvPr>
          <p:cNvSpPr>
            <a:spLocks noGrp="1"/>
          </p:cNvSpPr>
          <p:nvPr>
            <p:ph type="title"/>
          </p:nvPr>
        </p:nvSpPr>
        <p:spPr/>
        <p:txBody>
          <a:bodyPr/>
          <a:lstStyle/>
          <a:p>
            <a:r>
              <a:rPr lang="en-US" dirty="0"/>
              <a:t>Homer’s </a:t>
            </a:r>
            <a:r>
              <a:rPr lang="en-US" dirty="0" err="1"/>
              <a:t>Illiad</a:t>
            </a:r>
            <a:endParaRPr lang="en-US" dirty="0"/>
          </a:p>
        </p:txBody>
      </p:sp>
      <p:sp>
        <p:nvSpPr>
          <p:cNvPr id="3" name="Content Placeholder 2">
            <a:extLst>
              <a:ext uri="{FF2B5EF4-FFF2-40B4-BE49-F238E27FC236}">
                <a16:creationId xmlns:a16="http://schemas.microsoft.com/office/drawing/2014/main" id="{E456BD4A-4729-701E-A9EB-027355753073}"/>
              </a:ext>
            </a:extLst>
          </p:cNvPr>
          <p:cNvSpPr>
            <a:spLocks noGrp="1"/>
          </p:cNvSpPr>
          <p:nvPr>
            <p:ph idx="1"/>
          </p:nvPr>
        </p:nvSpPr>
        <p:spPr/>
        <p:txBody>
          <a:bodyPr/>
          <a:lstStyle/>
          <a:p>
            <a:pPr>
              <a:buFont typeface="Arial" panose="020B0604020202020204" pitchFamily="34" charset="0"/>
              <a:buChar char="•"/>
            </a:pPr>
            <a:r>
              <a:rPr lang="en-AU" dirty="0">
                <a:solidFill>
                  <a:srgbClr val="45443A"/>
                </a:solidFill>
                <a:effectLst/>
                <a:latin typeface="Calibri" panose="020F0502020204030204" pitchFamily="34" charset="0"/>
                <a:cs typeface="Calibri" panose="020F0502020204030204" pitchFamily="34" charset="0"/>
              </a:rPr>
              <a:t>Main written source of story - Homer’s Iliad</a:t>
            </a:r>
          </a:p>
          <a:p>
            <a:pPr>
              <a:buFont typeface="Arial" panose="020B0604020202020204" pitchFamily="34" charset="0"/>
              <a:buChar char="•"/>
            </a:pPr>
            <a:r>
              <a:rPr lang="en-AU" dirty="0">
                <a:solidFill>
                  <a:srgbClr val="45443A"/>
                </a:solidFill>
                <a:effectLst/>
                <a:latin typeface="Calibri" panose="020F0502020204030204" pitchFamily="34" charset="0"/>
                <a:cs typeface="Calibri" panose="020F0502020204030204" pitchFamily="34" charset="0"/>
              </a:rPr>
              <a:t>Little is known about the historical Homer. </a:t>
            </a:r>
          </a:p>
          <a:p>
            <a:pPr>
              <a:buFont typeface="Arial" panose="020B0604020202020204" pitchFamily="34" charset="0"/>
              <a:buChar char="•"/>
            </a:pPr>
            <a:r>
              <a:rPr lang="en-AU" dirty="0">
                <a:solidFill>
                  <a:srgbClr val="45443A"/>
                </a:solidFill>
                <a:effectLst/>
                <a:latin typeface="Calibri" panose="020F0502020204030204" pitchFamily="34" charset="0"/>
                <a:cs typeface="Calibri" panose="020F0502020204030204" pitchFamily="34" charset="0"/>
              </a:rPr>
              <a:t>Historians date the completion of the “Iliad” to about 750 B.C.,</a:t>
            </a:r>
          </a:p>
          <a:p>
            <a:pPr>
              <a:buFont typeface="Arial" panose="020B0604020202020204" pitchFamily="34" charset="0"/>
              <a:buChar char="•"/>
            </a:pPr>
            <a:r>
              <a:rPr lang="en-AU" dirty="0">
                <a:solidFill>
                  <a:srgbClr val="45443A"/>
                </a:solidFill>
                <a:effectLst/>
                <a:latin typeface="Calibri" panose="020F0502020204030204" pitchFamily="34" charset="0"/>
                <a:cs typeface="Calibri" panose="020F0502020204030204" pitchFamily="34" charset="0"/>
              </a:rPr>
              <a:t>The “Odyssey” to about 725. </a:t>
            </a:r>
          </a:p>
          <a:p>
            <a:pPr>
              <a:buFont typeface="Arial" panose="020B0604020202020204" pitchFamily="34" charset="0"/>
              <a:buChar char="•"/>
            </a:pPr>
            <a:r>
              <a:rPr lang="en-AU" dirty="0">
                <a:solidFill>
                  <a:srgbClr val="45443A"/>
                </a:solidFill>
                <a:effectLst/>
                <a:latin typeface="Calibri" panose="020F0502020204030204" pitchFamily="34" charset="0"/>
                <a:cs typeface="Calibri" panose="020F0502020204030204" pitchFamily="34" charset="0"/>
              </a:rPr>
              <a:t>Both began within the oral tradition, and were first transcribed decades or centuries after their composition. </a:t>
            </a:r>
          </a:p>
          <a:p>
            <a:pPr>
              <a:buFont typeface="Arial" panose="020B0604020202020204" pitchFamily="34" charset="0"/>
              <a:buChar char="•"/>
            </a:pPr>
            <a:r>
              <a:rPr lang="en-AU" dirty="0">
                <a:solidFill>
                  <a:srgbClr val="45443A"/>
                </a:solidFill>
                <a:effectLst/>
                <a:latin typeface="Calibri" panose="020F0502020204030204" pitchFamily="34" charset="0"/>
                <a:cs typeface="Calibri" panose="020F0502020204030204" pitchFamily="34" charset="0"/>
              </a:rPr>
              <a:t>Many of the most familiar episodes of the war, from the abduction of Helen to the Trojan Horse and the sack of Troy, come from the so-called “Epic Cycle” of narratives assembled in the sixth century B.C. from older oral traditions.</a:t>
            </a:r>
          </a:p>
          <a:p>
            <a:pPr>
              <a:buFont typeface="Arial" panose="020B0604020202020204" pitchFamily="34" charset="0"/>
              <a:buChar char="•"/>
            </a:pPr>
            <a:r>
              <a:rPr lang="en-AU" dirty="0">
                <a:solidFill>
                  <a:srgbClr val="45443A"/>
                </a:solidFill>
                <a:effectLst/>
                <a:latin typeface="Calibri" panose="020F0502020204030204" pitchFamily="34" charset="0"/>
                <a:cs typeface="Calibri" panose="020F0502020204030204" pitchFamily="34" charset="0"/>
              </a:rPr>
              <a:t>No real date given but </a:t>
            </a:r>
            <a:r>
              <a:rPr lang="en-AU" dirty="0" err="1">
                <a:solidFill>
                  <a:srgbClr val="45443A"/>
                </a:solidFill>
                <a:effectLst/>
                <a:latin typeface="Calibri" panose="020F0502020204030204" pitchFamily="34" charset="0"/>
                <a:cs typeface="Calibri" panose="020F0502020204030204" pitchFamily="34" charset="0"/>
              </a:rPr>
              <a:t>approx</a:t>
            </a:r>
            <a:r>
              <a:rPr lang="en-AU" dirty="0">
                <a:solidFill>
                  <a:srgbClr val="45443A"/>
                </a:solidFill>
                <a:effectLst/>
                <a:latin typeface="Calibri" panose="020F0502020204030204" pitchFamily="34" charset="0"/>
                <a:cs typeface="Calibri" panose="020F0502020204030204" pitchFamily="34" charset="0"/>
              </a:rPr>
              <a:t> 1275 -1200 BCE</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0824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17E6F-DEC4-A294-C8E3-26106DDC2C8D}"/>
              </a:ext>
            </a:extLst>
          </p:cNvPr>
          <p:cNvSpPr>
            <a:spLocks noGrp="1"/>
          </p:cNvSpPr>
          <p:nvPr>
            <p:ph type="title"/>
          </p:nvPr>
        </p:nvSpPr>
        <p:spPr>
          <a:xfrm>
            <a:off x="5181601" y="634946"/>
            <a:ext cx="6368142" cy="1450757"/>
          </a:xfrm>
        </p:spPr>
        <p:txBody>
          <a:bodyPr>
            <a:normAutofit/>
          </a:bodyPr>
          <a:lstStyle/>
          <a:p>
            <a:r>
              <a:rPr lang="en-US" sz="5400">
                <a:solidFill>
                  <a:srgbClr val="4E4F36"/>
                </a:solidFill>
              </a:rPr>
              <a:t>Linear A Tablet</a:t>
            </a:r>
          </a:p>
        </p:txBody>
      </p:sp>
      <p:pic>
        <p:nvPicPr>
          <p:cNvPr id="4" name="Picture 3" descr="A close-up of a stone&#10;&#10;Description automatically generated with low confidence">
            <a:extLst>
              <a:ext uri="{FF2B5EF4-FFF2-40B4-BE49-F238E27FC236}">
                <a16:creationId xmlns:a16="http://schemas.microsoft.com/office/drawing/2014/main" id="{24FDE0B2-3F15-96FD-AE94-8BDB5366BE91}"/>
              </a:ext>
            </a:extLst>
          </p:cNvPr>
          <p:cNvPicPr>
            <a:picLocks noChangeAspect="1"/>
          </p:cNvPicPr>
          <p:nvPr/>
        </p:nvPicPr>
        <p:blipFill rotWithShape="1">
          <a:blip r:embed="rId2"/>
          <a:srcRect r="1" b="2948"/>
          <a:stretch/>
        </p:blipFill>
        <p:spPr>
          <a:xfrm>
            <a:off x="20" y="-12128"/>
            <a:ext cx="4654276"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647D3AD-3791-A60F-2649-D1B2E0159E19}"/>
              </a:ext>
            </a:extLst>
          </p:cNvPr>
          <p:cNvSpPr>
            <a:spLocks noGrp="1"/>
          </p:cNvSpPr>
          <p:nvPr>
            <p:ph idx="1"/>
          </p:nvPr>
        </p:nvSpPr>
        <p:spPr>
          <a:xfrm>
            <a:off x="5181601" y="2198914"/>
            <a:ext cx="6368142" cy="3670180"/>
          </a:xfrm>
        </p:spPr>
        <p:txBody>
          <a:bodyPr>
            <a:normAutofit/>
          </a:bodyPr>
          <a:lstStyle/>
          <a:p>
            <a:pPr>
              <a:buFont typeface="Arial" panose="020B0604020202020204" pitchFamily="34" charset="0"/>
              <a:buChar char="•"/>
            </a:pPr>
            <a:r>
              <a:rPr lang="en-AU" sz="1900" dirty="0">
                <a:effectLst/>
                <a:latin typeface="Calibri" panose="020F0502020204030204" pitchFamily="34" charset="0"/>
                <a:cs typeface="Calibri" panose="020F0502020204030204" pitchFamily="34" charset="0"/>
              </a:rPr>
              <a:t>Inscribed on clay</a:t>
            </a:r>
          </a:p>
          <a:p>
            <a:pPr>
              <a:buFont typeface="Arial" panose="020B0604020202020204" pitchFamily="34" charset="0"/>
              <a:buChar char="•"/>
            </a:pPr>
            <a:r>
              <a:rPr lang="en-AU" sz="1900" dirty="0">
                <a:effectLst/>
                <a:latin typeface="Calibri" panose="020F0502020204030204" pitchFamily="34" charset="0"/>
                <a:cs typeface="Calibri" panose="020F0502020204030204" pitchFamily="34" charset="0"/>
              </a:rPr>
              <a:t>PYLOS ARCHIVE insight into Trojan War</a:t>
            </a:r>
          </a:p>
          <a:p>
            <a:pPr>
              <a:buFont typeface="Arial" panose="020B0604020202020204" pitchFamily="34" charset="0"/>
              <a:buChar char="•"/>
            </a:pPr>
            <a:r>
              <a:rPr lang="en-AU" sz="1900" dirty="0">
                <a:effectLst/>
                <a:latin typeface="Calibri" panose="020F0502020204030204" pitchFamily="34" charset="0"/>
                <a:cs typeface="Calibri" panose="020F0502020204030204" pitchFamily="34" charset="0"/>
              </a:rPr>
              <a:t>Give clues relating to the Trojan War</a:t>
            </a:r>
          </a:p>
          <a:p>
            <a:pPr>
              <a:buFont typeface="Arial" panose="020B0604020202020204" pitchFamily="34" charset="0"/>
              <a:buChar char="•"/>
            </a:pPr>
            <a:r>
              <a:rPr lang="en-AU" sz="1900" dirty="0">
                <a:effectLst/>
                <a:latin typeface="Calibri" panose="020F0502020204030204" pitchFamily="34" charset="0"/>
                <a:cs typeface="Calibri" panose="020F0502020204030204" pitchFamily="34" charset="0"/>
              </a:rPr>
              <a:t>Reference to a large group of slave women and children - assumed to be foreigners from different places who had been captured by Mycenaeans</a:t>
            </a:r>
          </a:p>
          <a:p>
            <a:pPr>
              <a:buFont typeface="Arial" panose="020B0604020202020204" pitchFamily="34" charset="0"/>
              <a:buChar char="•"/>
            </a:pPr>
            <a:r>
              <a:rPr lang="en-AU" sz="1900" dirty="0">
                <a:effectLst/>
                <a:latin typeface="Calibri" panose="020F0502020204030204" pitchFamily="34" charset="0"/>
                <a:cs typeface="Calibri" panose="020F0502020204030204" pitchFamily="34" charset="0"/>
              </a:rPr>
              <a:t>Also reference to catalogue of ships Mycenaeans would have used to sail to troy</a:t>
            </a:r>
          </a:p>
          <a:p>
            <a:pPr>
              <a:buFont typeface="Arial" panose="020B0604020202020204" pitchFamily="34" charset="0"/>
              <a:buChar char="•"/>
            </a:pPr>
            <a:r>
              <a:rPr lang="en-AU" sz="1900" dirty="0">
                <a:effectLst/>
                <a:latin typeface="Calibri" panose="020F0502020204030204" pitchFamily="34" charset="0"/>
                <a:cs typeface="Calibri" panose="020F0502020204030204" pitchFamily="34" charset="0"/>
              </a:rPr>
              <a:t>NO recognisable reference to Troy or characters in Homer’s Iliad</a:t>
            </a:r>
          </a:p>
        </p:txBody>
      </p:sp>
    </p:spTree>
    <p:extLst>
      <p:ext uri="{BB962C8B-B14F-4D97-AF65-F5344CB8AC3E}">
        <p14:creationId xmlns:p14="http://schemas.microsoft.com/office/powerpoint/2010/main" val="1646972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1238-B256-34A1-5F01-0301BD67D768}"/>
              </a:ext>
            </a:extLst>
          </p:cNvPr>
          <p:cNvSpPr>
            <a:spLocks noGrp="1"/>
          </p:cNvSpPr>
          <p:nvPr>
            <p:ph type="title"/>
          </p:nvPr>
        </p:nvSpPr>
        <p:spPr/>
        <p:txBody>
          <a:bodyPr/>
          <a:lstStyle/>
          <a:p>
            <a:r>
              <a:rPr lang="en-US" dirty="0"/>
              <a:t>Hittite archive</a:t>
            </a:r>
          </a:p>
        </p:txBody>
      </p:sp>
      <p:sp>
        <p:nvSpPr>
          <p:cNvPr id="3" name="Content Placeholder 2">
            <a:extLst>
              <a:ext uri="{FF2B5EF4-FFF2-40B4-BE49-F238E27FC236}">
                <a16:creationId xmlns:a16="http://schemas.microsoft.com/office/drawing/2014/main" id="{6B108DB8-27D9-E0D3-5725-3C32769D79C0}"/>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AU" dirty="0">
                <a:solidFill>
                  <a:srgbClr val="000000"/>
                </a:solidFill>
                <a:effectLst/>
                <a:latin typeface="Calibri" panose="020F0502020204030204" pitchFamily="34" charset="0"/>
                <a:cs typeface="Calibri" panose="020F0502020204030204" pitchFamily="34" charset="0"/>
              </a:rPr>
              <a:t>Hittites = warlike and powerful civilisation that existed at the same time as the Mycenaeans</a:t>
            </a:r>
          </a:p>
          <a:p>
            <a:pPr>
              <a:buFont typeface="Arial" panose="020B0604020202020204" pitchFamily="34" charset="0"/>
              <a:buChar char="•"/>
            </a:pPr>
            <a:r>
              <a:rPr lang="en-AU" dirty="0">
                <a:solidFill>
                  <a:srgbClr val="000000"/>
                </a:solidFill>
                <a:effectLst/>
                <a:latin typeface="Calibri" panose="020F0502020204030204" pitchFamily="34" charset="0"/>
                <a:cs typeface="Calibri" panose="020F0502020204030204" pitchFamily="34" charset="0"/>
              </a:rPr>
              <a:t>Script on clay tablets - CUNEIFORM</a:t>
            </a:r>
          </a:p>
          <a:p>
            <a:pPr>
              <a:buFont typeface="Arial" panose="020B0604020202020204" pitchFamily="34" charset="0"/>
              <a:buChar char="•"/>
            </a:pPr>
            <a:r>
              <a:rPr lang="en-AU" dirty="0">
                <a:solidFill>
                  <a:srgbClr val="000000"/>
                </a:solidFill>
                <a:effectLst/>
                <a:latin typeface="Calibri" panose="020F0502020204030204" pitchFamily="34" charset="0"/>
                <a:cs typeface="Calibri" panose="020F0502020204030204" pitchFamily="34" charset="0"/>
              </a:rPr>
              <a:t>Describe conflict between the Hittites and </a:t>
            </a:r>
            <a:r>
              <a:rPr lang="en-AU" dirty="0" err="1">
                <a:solidFill>
                  <a:srgbClr val="000000"/>
                </a:solidFill>
                <a:effectLst/>
                <a:latin typeface="Calibri" panose="020F0502020204030204" pitchFamily="34" charset="0"/>
                <a:cs typeface="Calibri" panose="020F0502020204030204" pitchFamily="34" charset="0"/>
              </a:rPr>
              <a:t>Ahhiyawa</a:t>
            </a:r>
            <a:r>
              <a:rPr lang="en-AU" dirty="0">
                <a:solidFill>
                  <a:srgbClr val="000000"/>
                </a:solidFill>
                <a:effectLst/>
                <a:latin typeface="Calibri" panose="020F0502020204030204" pitchFamily="34" charset="0"/>
                <a:cs typeface="Calibri" panose="020F0502020204030204" pitchFamily="34" charset="0"/>
              </a:rPr>
              <a:t> (name for Mycenaeans) </a:t>
            </a:r>
          </a:p>
          <a:p>
            <a:pPr>
              <a:buFont typeface="Arial" panose="020B0604020202020204" pitchFamily="34" charset="0"/>
              <a:buChar char="•"/>
            </a:pPr>
            <a:r>
              <a:rPr lang="en-AU" dirty="0">
                <a:solidFill>
                  <a:srgbClr val="000000"/>
                </a:solidFill>
                <a:effectLst/>
                <a:latin typeface="Calibri" panose="020F0502020204030204" pitchFamily="34" charset="0"/>
                <a:cs typeface="Calibri" panose="020F0502020204030204" pitchFamily="34" charset="0"/>
              </a:rPr>
              <a:t>Troy is an important regional centre, located at the edge of the Hittite Empire, it seemed likely that there would be references to Troy in the Hittite archives. </a:t>
            </a:r>
          </a:p>
          <a:p>
            <a:pPr>
              <a:buFont typeface="Arial" panose="020B0604020202020204" pitchFamily="34" charset="0"/>
              <a:buChar char="•"/>
            </a:pPr>
            <a:r>
              <a:rPr lang="en-AU" dirty="0">
                <a:solidFill>
                  <a:srgbClr val="000000"/>
                </a:solidFill>
                <a:effectLst/>
                <a:latin typeface="Calibri" panose="020F0502020204030204" pitchFamily="34" charset="0"/>
                <a:cs typeface="Calibri" panose="020F0502020204030204" pitchFamily="34" charset="0"/>
              </a:rPr>
              <a:t>Wilusa, referred to in the Hittite tablets as the name of a kingdom in western Anatolia, was the ancient Anatolian name for Troy. However, the tablets themselves give no clear indication of where Wilusa was situated geographically</a:t>
            </a:r>
          </a:p>
          <a:p>
            <a:pPr>
              <a:buFont typeface="Arial" panose="020B0604020202020204" pitchFamily="34" charset="0"/>
              <a:buChar char="•"/>
            </a:pPr>
            <a:r>
              <a:rPr lang="en-AU" dirty="0">
                <a:solidFill>
                  <a:srgbClr val="000000"/>
                </a:solidFill>
                <a:effectLst/>
                <a:latin typeface="Calibri" panose="020F0502020204030204" pitchFamily="34" charset="0"/>
                <a:cs typeface="Calibri" panose="020F0502020204030204" pitchFamily="34" charset="0"/>
              </a:rPr>
              <a:t>Conclusion that there is only one possible location for Wilusa - in the far Northwest corner of Turkey, the precise location of the site of Troy. It seems likely that Wilusa and Troy are one and the same.</a:t>
            </a:r>
          </a:p>
          <a:p>
            <a:pPr>
              <a:buFont typeface="Arial" panose="020B0604020202020204" pitchFamily="34" charset="0"/>
              <a:buChar char="•"/>
            </a:pPr>
            <a:r>
              <a:rPr lang="en-AU" dirty="0">
                <a:solidFill>
                  <a:srgbClr val="000000"/>
                </a:solidFill>
                <a:effectLst/>
                <a:latin typeface="Calibri" panose="020F0502020204030204" pitchFamily="34" charset="0"/>
                <a:cs typeface="Calibri" panose="020F0502020204030204" pitchFamily="34" charset="0"/>
              </a:rPr>
              <a:t>Texts also make reference to the land of </a:t>
            </a:r>
            <a:r>
              <a:rPr lang="en-AU" dirty="0" err="1">
                <a:solidFill>
                  <a:srgbClr val="000000"/>
                </a:solidFill>
                <a:effectLst/>
                <a:latin typeface="Calibri" panose="020F0502020204030204" pitchFamily="34" charset="0"/>
                <a:cs typeface="Calibri" panose="020F0502020204030204" pitchFamily="34" charset="0"/>
              </a:rPr>
              <a:t>Ahhiyawa</a:t>
            </a:r>
            <a:r>
              <a:rPr lang="en-AU" dirty="0">
                <a:solidFill>
                  <a:srgbClr val="000000"/>
                </a:solidFill>
                <a:effectLst/>
                <a:latin typeface="Calibri" panose="020F0502020204030204" pitchFamily="34" charset="0"/>
                <a:cs typeface="Calibri" panose="020F0502020204030204" pitchFamily="34" charset="0"/>
              </a:rPr>
              <a:t>: associated with boats, islands and phrases like “across the sea”. </a:t>
            </a:r>
          </a:p>
          <a:p>
            <a:pPr>
              <a:buFont typeface="Arial" panose="020B0604020202020204" pitchFamily="34" charset="0"/>
              <a:buChar char="•"/>
            </a:pPr>
            <a:r>
              <a:rPr lang="en-AU" dirty="0">
                <a:solidFill>
                  <a:srgbClr val="000000"/>
                </a:solidFill>
                <a:effectLst/>
                <a:latin typeface="Calibri" panose="020F0502020204030204" pitchFamily="34" charset="0"/>
                <a:cs typeface="Calibri" panose="020F0502020204030204" pitchFamily="34" charset="0"/>
              </a:rPr>
              <a:t>Scholars have therefore suggested that </a:t>
            </a:r>
            <a:r>
              <a:rPr lang="en-AU" dirty="0" err="1">
                <a:solidFill>
                  <a:srgbClr val="000000"/>
                </a:solidFill>
                <a:effectLst/>
                <a:latin typeface="Calibri" panose="020F0502020204030204" pitchFamily="34" charset="0"/>
                <a:cs typeface="Calibri" panose="020F0502020204030204" pitchFamily="34" charset="0"/>
              </a:rPr>
              <a:t>Ahhiyawa</a:t>
            </a:r>
            <a:r>
              <a:rPr lang="en-AU" dirty="0">
                <a:solidFill>
                  <a:srgbClr val="000000"/>
                </a:solidFill>
                <a:effectLst/>
                <a:latin typeface="Calibri" panose="020F0502020204030204" pitchFamily="34" charset="0"/>
                <a:cs typeface="Calibri" panose="020F0502020204030204" pitchFamily="34" charset="0"/>
              </a:rPr>
              <a:t> is the Hittite name for Mycenaean Greece.</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8842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B197-C341-44B7-E218-B9EA1E5853A9}"/>
              </a:ext>
            </a:extLst>
          </p:cNvPr>
          <p:cNvSpPr>
            <a:spLocks noGrp="1"/>
          </p:cNvSpPr>
          <p:nvPr>
            <p:ph type="title"/>
          </p:nvPr>
        </p:nvSpPr>
        <p:spPr/>
        <p:txBody>
          <a:bodyPr/>
          <a:lstStyle/>
          <a:p>
            <a:pPr algn="ctr"/>
            <a:r>
              <a:rPr lang="en-US" dirty="0"/>
              <a:t>Activity 1 – ‘To Troy and Back’</a:t>
            </a:r>
          </a:p>
        </p:txBody>
      </p:sp>
      <p:sp>
        <p:nvSpPr>
          <p:cNvPr id="3" name="Content Placeholder 2">
            <a:extLst>
              <a:ext uri="{FF2B5EF4-FFF2-40B4-BE49-F238E27FC236}">
                <a16:creationId xmlns:a16="http://schemas.microsoft.com/office/drawing/2014/main" id="{19AD8055-0750-A8AD-9382-8EFCB4B38482}"/>
              </a:ext>
            </a:extLst>
          </p:cNvPr>
          <p:cNvSpPr>
            <a:spLocks noGrp="1"/>
          </p:cNvSpPr>
          <p:nvPr>
            <p:ph idx="1"/>
          </p:nvPr>
        </p:nvSpPr>
        <p:spPr/>
        <p:txBody>
          <a:bodyPr>
            <a:normAutofit fontScale="92500"/>
          </a:bodyPr>
          <a:lstStyle/>
          <a:p>
            <a:pPr marL="457200" indent="-457200">
              <a:buFont typeface="+mj-lt"/>
              <a:buAutoNum type="arabicPeriod"/>
            </a:pPr>
            <a:r>
              <a:rPr lang="en-US" sz="2800" dirty="0"/>
              <a:t>Get ONE (1) information sheet between two</a:t>
            </a:r>
          </a:p>
          <a:p>
            <a:pPr marL="457200" indent="-457200">
              <a:buFont typeface="+mj-lt"/>
              <a:buAutoNum type="arabicPeriod"/>
            </a:pPr>
            <a:r>
              <a:rPr lang="en-US" sz="2800" dirty="0"/>
              <a:t>WHAT AM I LOOKING FOR?</a:t>
            </a:r>
          </a:p>
          <a:p>
            <a:pPr marL="749808" lvl="1" indent="-457200">
              <a:buFont typeface="Wingdings" pitchFamily="2" charset="2"/>
              <a:buChar char="ü"/>
            </a:pPr>
            <a:r>
              <a:rPr lang="en-US" sz="2400" b="1" u="sng" dirty="0"/>
              <a:t>Highlight key words in the text</a:t>
            </a:r>
          </a:p>
          <a:p>
            <a:pPr marL="749808" lvl="1" indent="-457200">
              <a:buFont typeface="Wingdings" pitchFamily="2" charset="2"/>
              <a:buChar char="ü"/>
            </a:pPr>
            <a:r>
              <a:rPr lang="en-US" sz="2400" b="1" u="sng" dirty="0"/>
              <a:t>Answer the following questions in your book:</a:t>
            </a:r>
          </a:p>
          <a:p>
            <a:pPr marL="932688" lvl="2" indent="-457200">
              <a:buFont typeface="+mj-lt"/>
              <a:buAutoNum type="alphaLcParenR"/>
            </a:pPr>
            <a:r>
              <a:rPr lang="en-US" sz="2800" dirty="0"/>
              <a:t>Who are the following people: Penelope, Thetis, </a:t>
            </a:r>
            <a:r>
              <a:rPr lang="en-US" sz="2800" dirty="0" err="1"/>
              <a:t>Hektor</a:t>
            </a:r>
            <a:r>
              <a:rPr lang="en-US" sz="2800" dirty="0"/>
              <a:t>, Achilles</a:t>
            </a:r>
          </a:p>
          <a:p>
            <a:pPr marL="932688" lvl="2" indent="-457200">
              <a:buFont typeface="+mj-lt"/>
              <a:buAutoNum type="alphaLcParenR"/>
            </a:pPr>
            <a:r>
              <a:rPr lang="en-US" sz="2800" dirty="0"/>
              <a:t>Who is ‘Heinrich Schliemann’ and how does he relate to this myth?</a:t>
            </a:r>
          </a:p>
          <a:p>
            <a:pPr marL="932688" lvl="2" indent="-457200">
              <a:buFont typeface="+mj-lt"/>
              <a:buAutoNum type="alphaLcParenR"/>
            </a:pPr>
            <a:r>
              <a:rPr lang="en-US" sz="2800" dirty="0"/>
              <a:t>What was the significance of the Trojan Horse?</a:t>
            </a:r>
          </a:p>
          <a:p>
            <a:pPr marL="932688" lvl="2" indent="-457200">
              <a:buFont typeface="+mj-lt"/>
              <a:buAutoNum type="alphaLcParenR"/>
            </a:pPr>
            <a:r>
              <a:rPr lang="en-US" sz="2800" dirty="0"/>
              <a:t>Describe the ‘blinding of polyphemus’ </a:t>
            </a:r>
          </a:p>
        </p:txBody>
      </p:sp>
    </p:spTree>
    <p:extLst>
      <p:ext uri="{BB962C8B-B14F-4D97-AF65-F5344CB8AC3E}">
        <p14:creationId xmlns:p14="http://schemas.microsoft.com/office/powerpoint/2010/main" val="422033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63072-EE10-8476-7228-76CFC3CDAA01}"/>
              </a:ext>
            </a:extLst>
          </p:cNvPr>
          <p:cNvSpPr>
            <a:spLocks noGrp="1"/>
          </p:cNvSpPr>
          <p:nvPr>
            <p:ph type="title"/>
          </p:nvPr>
        </p:nvSpPr>
        <p:spPr>
          <a:xfrm>
            <a:off x="482600" y="685800"/>
            <a:ext cx="10673080" cy="3965320"/>
          </a:xfrm>
        </p:spPr>
        <p:txBody>
          <a:bodyPr vert="horz" lIns="91440" tIns="45720" rIns="91440" bIns="45720" rtlCol="0" anchor="b">
            <a:noAutofit/>
          </a:bodyPr>
          <a:lstStyle/>
          <a:p>
            <a:r>
              <a:rPr lang="en-US" sz="2800" dirty="0">
                <a:solidFill>
                  <a:schemeClr val="tx1">
                    <a:lumMod val="85000"/>
                    <a:lumOff val="15000"/>
                  </a:schemeClr>
                </a:solidFill>
                <a:effectLst/>
              </a:rPr>
              <a:t>For the Greeks and beyond, the Trojan War was a </a:t>
            </a:r>
            <a:r>
              <a:rPr lang="en-US" sz="2800" dirty="0" err="1">
                <a:solidFill>
                  <a:schemeClr val="tx1">
                    <a:lumMod val="85000"/>
                    <a:lumOff val="15000"/>
                  </a:schemeClr>
                </a:solidFill>
                <a:effectLst/>
              </a:rPr>
              <a:t>favourite</a:t>
            </a:r>
            <a:r>
              <a:rPr lang="en-US" sz="2800" dirty="0">
                <a:solidFill>
                  <a:schemeClr val="tx1">
                    <a:lumMod val="85000"/>
                    <a:lumOff val="15000"/>
                  </a:schemeClr>
                </a:solidFill>
                <a:effectLst/>
              </a:rPr>
              <a:t> narrative of great men and their deeds. It was also a popular subject for Ancient artists and playwrights.  </a:t>
            </a:r>
            <a:br>
              <a:rPr lang="en-US" sz="2800" dirty="0">
                <a:solidFill>
                  <a:schemeClr val="tx1">
                    <a:lumMod val="85000"/>
                    <a:lumOff val="15000"/>
                  </a:schemeClr>
                </a:solidFill>
                <a:effectLst/>
              </a:rPr>
            </a:br>
            <a:br>
              <a:rPr lang="en-US" sz="2800" dirty="0">
                <a:solidFill>
                  <a:schemeClr val="tx1">
                    <a:lumMod val="85000"/>
                    <a:lumOff val="15000"/>
                  </a:schemeClr>
                </a:solidFill>
                <a:effectLst/>
              </a:rPr>
            </a:br>
            <a:r>
              <a:rPr lang="en-US" sz="2800" dirty="0">
                <a:solidFill>
                  <a:schemeClr val="tx1">
                    <a:lumMod val="85000"/>
                    <a:lumOff val="15000"/>
                  </a:schemeClr>
                </a:solidFill>
                <a:effectLst/>
              </a:rPr>
              <a:t>The Trojan War provided powerful inspiration for both personal values and national identity. Greek youths were raised in the traditions of Homer. </a:t>
            </a:r>
            <a:br>
              <a:rPr lang="en-US" sz="2800" dirty="0">
                <a:solidFill>
                  <a:schemeClr val="tx1">
                    <a:lumMod val="85000"/>
                    <a:lumOff val="15000"/>
                  </a:schemeClr>
                </a:solidFill>
                <a:effectLst/>
              </a:rPr>
            </a:br>
            <a:br>
              <a:rPr lang="en-US" sz="2800" dirty="0">
                <a:solidFill>
                  <a:schemeClr val="tx1">
                    <a:lumMod val="85000"/>
                    <a:lumOff val="15000"/>
                  </a:schemeClr>
                </a:solidFill>
                <a:effectLst/>
              </a:rPr>
            </a:br>
            <a:r>
              <a:rPr lang="en-US" sz="2800" dirty="0">
                <a:solidFill>
                  <a:schemeClr val="tx1">
                    <a:lumMod val="85000"/>
                    <a:lumOff val="15000"/>
                  </a:schemeClr>
                </a:solidFill>
                <a:effectLst/>
              </a:rPr>
              <a:t>An important part of their education was learning to recite long passages of Homer by heart. Greek soldiers marched into battle to emulate the great deeds of warrior heroes such as Achilles and </a:t>
            </a:r>
            <a:r>
              <a:rPr lang="en-US" sz="2800" dirty="0" err="1">
                <a:solidFill>
                  <a:schemeClr val="tx1">
                    <a:lumMod val="85000"/>
                    <a:lumOff val="15000"/>
                  </a:schemeClr>
                </a:solidFill>
                <a:effectLst/>
              </a:rPr>
              <a:t>Hektor</a:t>
            </a:r>
            <a:r>
              <a:rPr lang="en-US" sz="2800" dirty="0">
                <a:solidFill>
                  <a:schemeClr val="tx1">
                    <a:lumMod val="85000"/>
                    <a:lumOff val="15000"/>
                  </a:schemeClr>
                </a:solidFill>
                <a:effectLst/>
              </a:rPr>
              <a:t>.</a:t>
            </a:r>
            <a:br>
              <a:rPr lang="en-US" sz="2800" dirty="0">
                <a:solidFill>
                  <a:schemeClr val="tx1">
                    <a:lumMod val="85000"/>
                    <a:lumOff val="15000"/>
                  </a:schemeClr>
                </a:solidFill>
                <a:effectLst/>
              </a:rPr>
            </a:br>
            <a:endParaRPr lang="en-US" sz="2800" dirty="0">
              <a:solidFill>
                <a:schemeClr val="tx1">
                  <a:lumMod val="85000"/>
                  <a:lumOff val="15000"/>
                </a:schemeClr>
              </a:solidFill>
            </a:endParaRPr>
          </a:p>
        </p:txBody>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Icon&#10;&#10;Description automatically generated">
            <a:extLst>
              <a:ext uri="{FF2B5EF4-FFF2-40B4-BE49-F238E27FC236}">
                <a16:creationId xmlns:a16="http://schemas.microsoft.com/office/drawing/2014/main" id="{58A1065B-3A59-B35E-548B-1970C139212C}"/>
              </a:ext>
            </a:extLst>
          </p:cNvPr>
          <p:cNvPicPr>
            <a:picLocks noChangeAspect="1"/>
          </p:cNvPicPr>
          <p:nvPr/>
        </p:nvPicPr>
        <p:blipFill>
          <a:blip r:embed="rId2"/>
          <a:stretch>
            <a:fillRect/>
          </a:stretch>
        </p:blipFill>
        <p:spPr>
          <a:xfrm>
            <a:off x="10718800" y="5225240"/>
            <a:ext cx="1270000" cy="1270000"/>
          </a:xfrm>
          <a:prstGeom prst="rect">
            <a:avLst/>
          </a:prstGeom>
        </p:spPr>
      </p:pic>
    </p:spTree>
    <p:extLst>
      <p:ext uri="{BB962C8B-B14F-4D97-AF65-F5344CB8AC3E}">
        <p14:creationId xmlns:p14="http://schemas.microsoft.com/office/powerpoint/2010/main" val="2195322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13">
            <a:extLst>
              <a:ext uri="{FF2B5EF4-FFF2-40B4-BE49-F238E27FC236}">
                <a16:creationId xmlns:a16="http://schemas.microsoft.com/office/drawing/2014/main" id="{D38589C0-4606-4156-BEC9-696F08B0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rgbClr val="345A2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25FDF3-2C2B-7AD5-6820-9E4D8BB37DC9}"/>
              </a:ext>
            </a:extLst>
          </p:cNvPr>
          <p:cNvSpPr>
            <a:spLocks noGrp="1"/>
          </p:cNvSpPr>
          <p:nvPr>
            <p:ph type="title"/>
          </p:nvPr>
        </p:nvSpPr>
        <p:spPr>
          <a:xfrm>
            <a:off x="643466" y="640080"/>
            <a:ext cx="3472979" cy="2926080"/>
          </a:xfrm>
        </p:spPr>
        <p:txBody>
          <a:bodyPr vert="horz" lIns="91440" tIns="45720" rIns="91440" bIns="45720" rtlCol="0" anchor="b">
            <a:normAutofit/>
          </a:bodyPr>
          <a:lstStyle/>
          <a:p>
            <a:r>
              <a:rPr lang="en-US" sz="5400" b="1" u="sng" dirty="0">
                <a:solidFill>
                  <a:srgbClr val="FFFFFF"/>
                </a:solidFill>
                <a:effectLst/>
              </a:rPr>
              <a:t>Guido Reni </a:t>
            </a:r>
            <a:br>
              <a:rPr lang="en-US" sz="5400" b="1" u="sng" dirty="0">
                <a:solidFill>
                  <a:srgbClr val="FFFFFF"/>
                </a:solidFill>
                <a:effectLst/>
              </a:rPr>
            </a:br>
            <a:r>
              <a:rPr lang="en-US" sz="5400" b="1" u="sng" dirty="0">
                <a:solidFill>
                  <a:srgbClr val="FFFFFF"/>
                </a:solidFill>
                <a:effectLst/>
              </a:rPr>
              <a:t>Abduction of Helen</a:t>
            </a:r>
            <a:endParaRPr lang="en-US" sz="5400" dirty="0">
              <a:solidFill>
                <a:srgbClr val="FFFFFF"/>
              </a:solidFill>
            </a:endParaRPr>
          </a:p>
        </p:txBody>
      </p:sp>
      <p:pic>
        <p:nvPicPr>
          <p:cNvPr id="3" name="Picture 2">
            <a:extLst>
              <a:ext uri="{FF2B5EF4-FFF2-40B4-BE49-F238E27FC236}">
                <a16:creationId xmlns:a16="http://schemas.microsoft.com/office/drawing/2014/main" id="{BE7A7471-7F5F-30BE-2217-823A16E58FCB}"/>
              </a:ext>
            </a:extLst>
          </p:cNvPr>
          <p:cNvPicPr>
            <a:picLocks noChangeAspect="1"/>
          </p:cNvPicPr>
          <p:nvPr/>
        </p:nvPicPr>
        <p:blipFill rotWithShape="1">
          <a:blip r:embed="rId3"/>
          <a:srcRect t="4840" r="2" b="2264"/>
          <a:stretch/>
        </p:blipFill>
        <p:spPr>
          <a:xfrm>
            <a:off x="4639733" y="10"/>
            <a:ext cx="7552266" cy="6857990"/>
          </a:xfrm>
          <a:prstGeom prst="rect">
            <a:avLst/>
          </a:prstGeom>
        </p:spPr>
      </p:pic>
      <p:sp>
        <p:nvSpPr>
          <p:cNvPr id="16" name="Rectangle 15">
            <a:extLst>
              <a:ext uri="{FF2B5EF4-FFF2-40B4-BE49-F238E27FC236}">
                <a16:creationId xmlns:a16="http://schemas.microsoft.com/office/drawing/2014/main" id="{278668EE-3D16-4B1B-8CFE-482C22669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rgbClr val="902207"/>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8979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1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93FC15E-6219-7DB7-6034-CFFFE25D41AF}"/>
              </a:ext>
            </a:extLst>
          </p:cNvPr>
          <p:cNvPicPr>
            <a:picLocks noChangeAspect="1"/>
          </p:cNvPicPr>
          <p:nvPr/>
        </p:nvPicPr>
        <p:blipFill rotWithShape="1">
          <a:blip r:embed="rId2"/>
          <a:srcRect t="26928" b="15527"/>
          <a:stretch/>
        </p:blipFill>
        <p:spPr>
          <a:xfrm>
            <a:off x="20" y="975"/>
            <a:ext cx="12191980" cy="6858000"/>
          </a:xfrm>
          <a:prstGeom prst="rect">
            <a:avLst/>
          </a:prstGeom>
        </p:spPr>
      </p:pic>
      <p:sp>
        <p:nvSpPr>
          <p:cNvPr id="26" name="Rectangle 1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5FDF3-2C2B-7AD5-6820-9E4D8BB37DC9}"/>
              </a:ext>
            </a:extLst>
          </p:cNvPr>
          <p:cNvSpPr>
            <a:spLocks noGrp="1"/>
          </p:cNvSpPr>
          <p:nvPr>
            <p:ph type="title"/>
          </p:nvPr>
        </p:nvSpPr>
        <p:spPr>
          <a:xfrm>
            <a:off x="853439" y="1475234"/>
            <a:ext cx="3214307" cy="2901694"/>
          </a:xfrm>
        </p:spPr>
        <p:txBody>
          <a:bodyPr vert="horz" lIns="91440" tIns="45720" rIns="91440" bIns="45720" rtlCol="0" anchor="b">
            <a:normAutofit/>
          </a:bodyPr>
          <a:lstStyle/>
          <a:p>
            <a:r>
              <a:rPr lang="en-US" sz="4400" b="1" u="sng" dirty="0" err="1">
                <a:solidFill>
                  <a:srgbClr val="FFFFFF"/>
                </a:solidFill>
                <a:effectLst/>
              </a:rPr>
              <a:t>Jahrhundert</a:t>
            </a:r>
            <a:br>
              <a:rPr lang="en-US" sz="4400" b="1" u="sng" dirty="0">
                <a:solidFill>
                  <a:srgbClr val="FFFFFF"/>
                </a:solidFill>
                <a:effectLst/>
              </a:rPr>
            </a:br>
            <a:r>
              <a:rPr lang="en-US" sz="4400" b="1" u="sng" dirty="0">
                <a:solidFill>
                  <a:srgbClr val="FFFFFF"/>
                </a:solidFill>
                <a:effectLst/>
              </a:rPr>
              <a:t>Abduction of Helen</a:t>
            </a:r>
            <a:endParaRPr lang="en-US" sz="4400" dirty="0">
              <a:solidFill>
                <a:srgbClr val="FFFFFF"/>
              </a:solidFill>
            </a:endParaRPr>
          </a:p>
        </p:txBody>
      </p:sp>
      <p:cxnSp>
        <p:nvCxnSpPr>
          <p:cNvPr id="27" name="Straight Connector 1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A886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8346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5FDF3-2C2B-7AD5-6820-9E4D8BB37DC9}"/>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6800" b="1" u="sng" dirty="0">
                <a:solidFill>
                  <a:schemeClr val="tx1">
                    <a:lumMod val="85000"/>
                    <a:lumOff val="15000"/>
                  </a:schemeClr>
                </a:solidFill>
                <a:effectLst/>
              </a:rPr>
              <a:t>Gerung Matthias </a:t>
            </a:r>
            <a:br>
              <a:rPr lang="en-US" sz="6800" dirty="0">
                <a:solidFill>
                  <a:schemeClr val="tx1">
                    <a:lumMod val="85000"/>
                    <a:lumOff val="15000"/>
                  </a:schemeClr>
                </a:solidFill>
                <a:effectLst/>
              </a:rPr>
            </a:br>
            <a:r>
              <a:rPr lang="en-US" sz="6800" b="1" u="sng" dirty="0">
                <a:solidFill>
                  <a:schemeClr val="tx1">
                    <a:lumMod val="85000"/>
                    <a:lumOff val="15000"/>
                  </a:schemeClr>
                </a:solidFill>
                <a:effectLst/>
              </a:rPr>
              <a:t>Destruction of Troy</a:t>
            </a:r>
            <a:endParaRPr lang="en-US" sz="6800" dirty="0">
              <a:solidFill>
                <a:schemeClr val="tx1">
                  <a:lumMod val="85000"/>
                  <a:lumOff val="15000"/>
                </a:schemeClr>
              </a:solidFill>
            </a:endParaRPr>
          </a:p>
        </p:txBody>
      </p:sp>
      <p:pic>
        <p:nvPicPr>
          <p:cNvPr id="3" name="Picture 2">
            <a:extLst>
              <a:ext uri="{FF2B5EF4-FFF2-40B4-BE49-F238E27FC236}">
                <a16:creationId xmlns:a16="http://schemas.microsoft.com/office/drawing/2014/main" id="{C00891A8-B02F-CCDE-52BE-C5509B9109DB}"/>
              </a:ext>
            </a:extLst>
          </p:cNvPr>
          <p:cNvPicPr>
            <a:picLocks noChangeAspect="1"/>
          </p:cNvPicPr>
          <p:nvPr/>
        </p:nvPicPr>
        <p:blipFill rotWithShape="1">
          <a:blip r:embed="rId2"/>
          <a:srcRect l="12513" r="15349" b="-2"/>
          <a:stretch/>
        </p:blipFill>
        <p:spPr>
          <a:xfrm>
            <a:off x="633999" y="640081"/>
            <a:ext cx="5462001" cy="5054156"/>
          </a:xfrm>
          <a:prstGeom prst="rect">
            <a:avLst/>
          </a:prstGeom>
        </p:spPr>
      </p:pic>
      <p:cxnSp>
        <p:nvCxnSpPr>
          <p:cNvPr id="16" name="Straight Connector 15">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133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5FDF3-2C2B-7AD5-6820-9E4D8BB37DC9}"/>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b="1" u="sng" dirty="0">
                <a:solidFill>
                  <a:schemeClr val="tx1">
                    <a:lumMod val="85000"/>
                    <a:lumOff val="15000"/>
                  </a:schemeClr>
                </a:solidFill>
                <a:effectLst/>
              </a:rPr>
              <a:t>Nicolas Poussin </a:t>
            </a:r>
            <a:br>
              <a:rPr lang="en-US" dirty="0">
                <a:solidFill>
                  <a:schemeClr val="tx1">
                    <a:lumMod val="85000"/>
                    <a:lumOff val="15000"/>
                  </a:schemeClr>
                </a:solidFill>
                <a:effectLst/>
              </a:rPr>
            </a:br>
            <a:r>
              <a:rPr lang="en-US" b="1" i="1" u="sng" dirty="0">
                <a:solidFill>
                  <a:schemeClr val="tx1">
                    <a:lumMod val="85000"/>
                    <a:lumOff val="15000"/>
                  </a:schemeClr>
                </a:solidFill>
                <a:effectLst/>
              </a:rPr>
              <a:t>Burning of Troy</a:t>
            </a:r>
            <a:endParaRPr lang="en-US" dirty="0">
              <a:solidFill>
                <a:schemeClr val="tx1">
                  <a:lumMod val="85000"/>
                  <a:lumOff val="15000"/>
                </a:schemeClr>
              </a:solidFill>
            </a:endParaRPr>
          </a:p>
        </p:txBody>
      </p:sp>
      <p:pic>
        <p:nvPicPr>
          <p:cNvPr id="3" name="Picture 2">
            <a:extLst>
              <a:ext uri="{FF2B5EF4-FFF2-40B4-BE49-F238E27FC236}">
                <a16:creationId xmlns:a16="http://schemas.microsoft.com/office/drawing/2014/main" id="{637A8BCD-A0BB-263F-77F3-0566BE20C384}"/>
              </a:ext>
            </a:extLst>
          </p:cNvPr>
          <p:cNvPicPr>
            <a:picLocks noChangeAspect="1"/>
          </p:cNvPicPr>
          <p:nvPr/>
        </p:nvPicPr>
        <p:blipFill>
          <a:blip r:embed="rId2"/>
          <a:stretch>
            <a:fillRect/>
          </a:stretch>
        </p:blipFill>
        <p:spPr>
          <a:xfrm>
            <a:off x="633999" y="868847"/>
            <a:ext cx="6912217" cy="4596623"/>
          </a:xfrm>
          <a:prstGeom prst="rect">
            <a:avLst/>
          </a:prstGeom>
        </p:spPr>
      </p:pic>
      <p:cxnSp>
        <p:nvCxnSpPr>
          <p:cNvPr id="2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17">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67AFB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9">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3E563A"/>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5935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638A98B-4B4B-4607-B11F-7DCA0D7CC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Picture 2" descr="A house on fire&#10;&#10;Description automatically generated with medium confidence">
            <a:extLst>
              <a:ext uri="{FF2B5EF4-FFF2-40B4-BE49-F238E27FC236}">
                <a16:creationId xmlns:a16="http://schemas.microsoft.com/office/drawing/2014/main" id="{F822669D-06CB-0CB3-A2EF-ED4B0469AABC}"/>
              </a:ext>
            </a:extLst>
          </p:cNvPr>
          <p:cNvPicPr>
            <a:picLocks noChangeAspect="1"/>
          </p:cNvPicPr>
          <p:nvPr/>
        </p:nvPicPr>
        <p:blipFill rotWithShape="1">
          <a:blip r:embed="rId2"/>
          <a:srcRect l="6968" r="18212" b="-2"/>
          <a:stretch/>
        </p:blipFill>
        <p:spPr>
          <a:xfrm>
            <a:off x="633999" y="640080"/>
            <a:ext cx="6275667" cy="5577840"/>
          </a:xfrm>
          <a:prstGeom prst="rect">
            <a:avLst/>
          </a:prstGeom>
        </p:spPr>
      </p:pic>
      <p:sp>
        <p:nvSpPr>
          <p:cNvPr id="16" name="Rectangle 15">
            <a:extLst>
              <a:ext uri="{FF2B5EF4-FFF2-40B4-BE49-F238E27FC236}">
                <a16:creationId xmlns:a16="http://schemas.microsoft.com/office/drawing/2014/main" id="{8E3B9B0E-204E-4BFD-B58A-E71D9CDC3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C20A20A-B173-306A-09D7-C8A0B6A3D7E3}"/>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b="1" u="sng" dirty="0" err="1">
                <a:solidFill>
                  <a:srgbClr val="FFFFFF"/>
                </a:solidFill>
                <a:effectLst/>
              </a:rPr>
              <a:t>Diogo</a:t>
            </a:r>
            <a:r>
              <a:rPr lang="en-US" sz="4400" b="1" u="sng" dirty="0">
                <a:solidFill>
                  <a:srgbClr val="FFFFFF"/>
                </a:solidFill>
                <a:effectLst/>
              </a:rPr>
              <a:t> Pereira </a:t>
            </a:r>
            <a:br>
              <a:rPr lang="en-US" sz="4400" dirty="0">
                <a:solidFill>
                  <a:srgbClr val="FFFFFF"/>
                </a:solidFill>
                <a:effectLst/>
              </a:rPr>
            </a:br>
            <a:r>
              <a:rPr lang="en-US" sz="4400" b="1" u="sng" dirty="0">
                <a:solidFill>
                  <a:srgbClr val="FFFFFF"/>
                </a:solidFill>
                <a:effectLst/>
              </a:rPr>
              <a:t>Burning of Troy</a:t>
            </a:r>
            <a:endParaRPr lang="en-US" sz="4400" dirty="0">
              <a:solidFill>
                <a:srgbClr val="FFFFFF"/>
              </a:solidFill>
            </a:endParaRPr>
          </a:p>
        </p:txBody>
      </p:sp>
      <p:sp>
        <p:nvSpPr>
          <p:cNvPr id="18" name="Rectangle 17">
            <a:extLst>
              <a:ext uri="{FF2B5EF4-FFF2-40B4-BE49-F238E27FC236}">
                <a16:creationId xmlns:a16="http://schemas.microsoft.com/office/drawing/2014/main" id="{B1121E64-CB88-4BF5-B531-C0316E7F6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713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1DA9-78A8-A97C-7B70-96B929838AF3}"/>
              </a:ext>
            </a:extLst>
          </p:cNvPr>
          <p:cNvSpPr>
            <a:spLocks noGrp="1"/>
          </p:cNvSpPr>
          <p:nvPr>
            <p:ph type="title"/>
          </p:nvPr>
        </p:nvSpPr>
        <p:spPr/>
        <p:txBody>
          <a:bodyPr/>
          <a:lstStyle/>
          <a:p>
            <a:r>
              <a:rPr lang="en-US" dirty="0"/>
              <a:t>Legacy/Impacts</a:t>
            </a:r>
          </a:p>
        </p:txBody>
      </p:sp>
      <p:sp>
        <p:nvSpPr>
          <p:cNvPr id="3" name="Content Placeholder 2">
            <a:extLst>
              <a:ext uri="{FF2B5EF4-FFF2-40B4-BE49-F238E27FC236}">
                <a16:creationId xmlns:a16="http://schemas.microsoft.com/office/drawing/2014/main" id="{03D3BBDC-FF3D-6F5F-749C-83316BC0642C}"/>
              </a:ext>
            </a:extLst>
          </p:cNvPr>
          <p:cNvSpPr>
            <a:spLocks noGrp="1"/>
          </p:cNvSpPr>
          <p:nvPr>
            <p:ph idx="1"/>
          </p:nvPr>
        </p:nvSpPr>
        <p:spPr/>
        <p:txBody>
          <a:bodyPr>
            <a:normAutofit/>
          </a:bodyPr>
          <a:lstStyle/>
          <a:p>
            <a:pPr>
              <a:buFont typeface="Arial" panose="020B0604020202020204" pitchFamily="34" charset="0"/>
              <a:buChar char="•"/>
            </a:pPr>
            <a:r>
              <a:rPr lang="en-AU" sz="3200" dirty="0">
                <a:solidFill>
                  <a:srgbClr val="45443A"/>
                </a:solidFill>
                <a:effectLst/>
                <a:latin typeface="Calibri" panose="020F0502020204030204" pitchFamily="34" charset="0"/>
                <a:cs typeface="Calibri" panose="020F0502020204030204" pitchFamily="34" charset="0"/>
              </a:rPr>
              <a:t>Important part of </a:t>
            </a:r>
            <a:r>
              <a:rPr lang="en-AU" sz="3200" b="1" i="1" u="sng" dirty="0">
                <a:solidFill>
                  <a:schemeClr val="accent6">
                    <a:lumMod val="75000"/>
                  </a:schemeClr>
                </a:solidFill>
                <a:effectLst/>
                <a:latin typeface="Calibri" panose="020F0502020204030204" pitchFamily="34" charset="0"/>
                <a:cs typeface="Calibri" panose="020F0502020204030204" pitchFamily="34" charset="0"/>
              </a:rPr>
              <a:t>cultural heritage</a:t>
            </a:r>
          </a:p>
          <a:p>
            <a:pPr>
              <a:buFont typeface="Arial" panose="020B0604020202020204" pitchFamily="34" charset="0"/>
              <a:buChar char="•"/>
            </a:pPr>
            <a:r>
              <a:rPr lang="en-AU" sz="3200" b="1" i="1" u="sng" dirty="0">
                <a:solidFill>
                  <a:schemeClr val="accent6">
                    <a:lumMod val="75000"/>
                  </a:schemeClr>
                </a:solidFill>
                <a:effectLst/>
                <a:latin typeface="Calibri" panose="020F0502020204030204" pitchFamily="34" charset="0"/>
                <a:cs typeface="Calibri" panose="020F0502020204030204" pitchFamily="34" charset="0"/>
              </a:rPr>
              <a:t>Inspired modern </a:t>
            </a:r>
            <a:r>
              <a:rPr lang="en-AU" sz="3200" dirty="0">
                <a:solidFill>
                  <a:srgbClr val="45443A"/>
                </a:solidFill>
                <a:effectLst/>
                <a:latin typeface="Calibri" panose="020F0502020204030204" pitchFamily="34" charset="0"/>
                <a:cs typeface="Calibri" panose="020F0502020204030204" pitchFamily="34" charset="0"/>
              </a:rPr>
              <a:t>artists and media (tv/movies)</a:t>
            </a:r>
          </a:p>
          <a:p>
            <a:pPr>
              <a:buFont typeface="Arial" panose="020B0604020202020204" pitchFamily="34" charset="0"/>
              <a:buChar char="•"/>
            </a:pPr>
            <a:r>
              <a:rPr lang="en-AU" sz="3200" dirty="0">
                <a:solidFill>
                  <a:srgbClr val="45443A"/>
                </a:solidFill>
                <a:effectLst/>
                <a:latin typeface="Calibri" panose="020F0502020204030204" pitchFamily="34" charset="0"/>
                <a:cs typeface="Calibri" panose="020F0502020204030204" pitchFamily="34" charset="0"/>
              </a:rPr>
              <a:t>The stories mean different things to different people</a:t>
            </a:r>
          </a:p>
          <a:p>
            <a:pPr>
              <a:buFont typeface="Arial" panose="020B0604020202020204" pitchFamily="34" charset="0"/>
              <a:buChar char="•"/>
            </a:pPr>
            <a:r>
              <a:rPr lang="en-AU" sz="3200" b="1" i="1" u="sng" dirty="0">
                <a:solidFill>
                  <a:srgbClr val="45443A"/>
                </a:solidFill>
                <a:effectLst/>
                <a:latin typeface="Calibri" panose="020F0502020204030204" pitchFamily="34" charset="0"/>
                <a:cs typeface="Calibri" panose="020F0502020204030204" pitchFamily="34" charset="0"/>
              </a:rPr>
              <a:t>Different interpretations</a:t>
            </a:r>
            <a:r>
              <a:rPr lang="en-AU" sz="3200" dirty="0">
                <a:solidFill>
                  <a:srgbClr val="45443A"/>
                </a:solidFill>
                <a:effectLst/>
                <a:latin typeface="Calibri" panose="020F0502020204030204" pitchFamily="34" charset="0"/>
                <a:cs typeface="Calibri" panose="020F0502020204030204" pitchFamily="34" charset="0"/>
              </a:rPr>
              <a:t>:</a:t>
            </a:r>
          </a:p>
          <a:p>
            <a:pPr lvl="1">
              <a:buFont typeface="Arial" panose="020B0604020202020204" pitchFamily="34" charset="0"/>
              <a:buChar char="•"/>
            </a:pPr>
            <a:r>
              <a:rPr lang="en-AU" sz="3000" dirty="0">
                <a:solidFill>
                  <a:srgbClr val="45443A"/>
                </a:solidFill>
                <a:effectLst/>
                <a:latin typeface="Calibri" panose="020F0502020204030204" pitchFamily="34" charset="0"/>
                <a:cs typeface="Calibri" panose="020F0502020204030204" pitchFamily="34" charset="0"/>
              </a:rPr>
              <a:t> as heroic tragedy, military history, romantic love story, or an anti-war tale</a:t>
            </a:r>
          </a:p>
          <a:p>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0015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3B87-7C3B-8782-F862-925BB31FC1D9}"/>
              </a:ext>
            </a:extLst>
          </p:cNvPr>
          <p:cNvSpPr>
            <a:spLocks noGrp="1"/>
          </p:cNvSpPr>
          <p:nvPr>
            <p:ph type="title"/>
          </p:nvPr>
        </p:nvSpPr>
        <p:spPr/>
        <p:txBody>
          <a:bodyPr>
            <a:normAutofit/>
          </a:bodyPr>
          <a:lstStyle/>
          <a:p>
            <a:pPr algn="ctr"/>
            <a:r>
              <a:rPr lang="en-AU" dirty="0">
                <a:solidFill>
                  <a:srgbClr val="000000"/>
                </a:solidFill>
                <a:effectLst/>
                <a:latin typeface="Calibri" panose="020F0502020204030204" pitchFamily="34" charset="0"/>
                <a:cs typeface="Calibri" panose="020F0502020204030204" pitchFamily="34" charset="0"/>
              </a:rPr>
              <a:t>Several modern terms and expressions can be traced to the Trojan War. </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59AAAAF-ACB3-FBF5-5BF2-D044181156CB}"/>
              </a:ext>
            </a:extLst>
          </p:cNvPr>
          <p:cNvSpPr>
            <a:spLocks noGrp="1"/>
          </p:cNvSpPr>
          <p:nvPr>
            <p:ph idx="1"/>
          </p:nvPr>
        </p:nvSpPr>
        <p:spPr>
          <a:xfrm>
            <a:off x="355600" y="1972734"/>
            <a:ext cx="11836400" cy="4023360"/>
          </a:xfrm>
        </p:spPr>
        <p:txBody>
          <a:bodyPr>
            <a:normAutofit lnSpcReduction="10000"/>
          </a:bodyPr>
          <a:lstStyle/>
          <a:p>
            <a:pPr marL="0" indent="0" algn="ctr">
              <a:buNone/>
            </a:pPr>
            <a:r>
              <a:rPr lang="en-AU" sz="2400" dirty="0">
                <a:solidFill>
                  <a:srgbClr val="45443A"/>
                </a:solidFill>
                <a:effectLst/>
                <a:latin typeface="Calibri" panose="020F0502020204030204" pitchFamily="34" charset="0"/>
                <a:cs typeface="Calibri" panose="020F0502020204030204" pitchFamily="34" charset="0"/>
              </a:rPr>
              <a:t>Achilles Tendon</a:t>
            </a:r>
          </a:p>
          <a:p>
            <a:pPr marL="0" indent="0" algn="ctr">
              <a:buNone/>
            </a:pPr>
            <a:r>
              <a:rPr lang="en-AU" sz="2400" dirty="0">
                <a:solidFill>
                  <a:srgbClr val="45443A"/>
                </a:solidFill>
                <a:effectLst/>
                <a:latin typeface="Calibri" panose="020F0502020204030204" pitchFamily="34" charset="0"/>
                <a:cs typeface="Calibri" panose="020F0502020204030204" pitchFamily="34" charset="0"/>
              </a:rPr>
              <a:t>Calling something an ‘Achilles heel’</a:t>
            </a:r>
          </a:p>
          <a:p>
            <a:pPr marL="0" indent="0" algn="ctr">
              <a:buNone/>
            </a:pPr>
            <a:r>
              <a:rPr lang="en-AU" sz="2400" dirty="0">
                <a:solidFill>
                  <a:srgbClr val="45443A"/>
                </a:solidFill>
                <a:effectLst/>
                <a:latin typeface="Calibri" panose="020F0502020204030204" pitchFamily="34" charset="0"/>
                <a:cs typeface="Calibri" panose="020F0502020204030204" pitchFamily="34" charset="0"/>
              </a:rPr>
              <a:t>Trojan horse Computer Virus</a:t>
            </a:r>
          </a:p>
          <a:p>
            <a:pPr marL="0" indent="0" algn="ctr">
              <a:buNone/>
            </a:pPr>
            <a:r>
              <a:rPr lang="en-AU" sz="2400" dirty="0">
                <a:solidFill>
                  <a:srgbClr val="45443A"/>
                </a:solidFill>
                <a:effectLst/>
                <a:latin typeface="Calibri" panose="020F0502020204030204" pitchFamily="34" charset="0"/>
                <a:cs typeface="Calibri" panose="020F0502020204030204" pitchFamily="34" charset="0"/>
              </a:rPr>
              <a:t>The face that launched a thousand ships</a:t>
            </a:r>
          </a:p>
          <a:p>
            <a:pPr marL="0" indent="0" algn="ctr">
              <a:buNone/>
            </a:pPr>
            <a:r>
              <a:rPr lang="en-AU" sz="2400" dirty="0">
                <a:solidFill>
                  <a:srgbClr val="45443A"/>
                </a:solidFill>
                <a:latin typeface="Calibri" panose="020F0502020204030204" pitchFamily="34" charset="0"/>
                <a:cs typeface="Calibri" panose="020F0502020204030204" pitchFamily="34" charset="0"/>
              </a:rPr>
              <a:t>Snow White</a:t>
            </a:r>
          </a:p>
          <a:p>
            <a:pPr marL="0" indent="0" algn="ctr">
              <a:buNone/>
            </a:pPr>
            <a:r>
              <a:rPr lang="en-AU" sz="2400" dirty="0">
                <a:solidFill>
                  <a:srgbClr val="45443A"/>
                </a:solidFill>
                <a:latin typeface="Calibri" panose="020F0502020204030204" pitchFamily="34" charset="0"/>
                <a:cs typeface="Calibri" panose="020F0502020204030204" pitchFamily="34" charset="0"/>
              </a:rPr>
              <a:t>___________________________________________________________________________</a:t>
            </a:r>
          </a:p>
          <a:p>
            <a:pPr>
              <a:buFont typeface="Arial" panose="020B0604020202020204" pitchFamily="34" charset="0"/>
              <a:buChar char="•"/>
            </a:pPr>
            <a:r>
              <a:rPr lang="en-AU" sz="2400" dirty="0">
                <a:solidFill>
                  <a:srgbClr val="45443A"/>
                </a:solidFill>
                <a:effectLst/>
                <a:latin typeface="Calibri" panose="020F0502020204030204" pitchFamily="34" charset="0"/>
                <a:cs typeface="Calibri" panose="020F0502020204030204" pitchFamily="34" charset="0"/>
              </a:rPr>
              <a:t>Hollywood has had a long love affair with the ancient world. The genre of films inspired by the series and people of the biblical and ancient world are called ‘Sword and Sandal’ epics.</a:t>
            </a:r>
          </a:p>
          <a:p>
            <a:pPr>
              <a:buFont typeface="Arial" panose="020B0604020202020204" pitchFamily="34" charset="0"/>
              <a:buChar char="•"/>
            </a:pPr>
            <a:r>
              <a:rPr lang="en-AU" sz="2400" dirty="0">
                <a:solidFill>
                  <a:srgbClr val="45443A"/>
                </a:solidFill>
                <a:effectLst/>
                <a:latin typeface="Calibri" panose="020F0502020204030204" pitchFamily="34" charset="0"/>
                <a:cs typeface="Calibri" panose="020F0502020204030204" pitchFamily="34" charset="0"/>
              </a:rPr>
              <a:t>Some of the best known and most successful of these films were made in the 50s and 60s.</a:t>
            </a:r>
          </a:p>
          <a:p>
            <a:pPr marL="0" indent="0" algn="ctr">
              <a:buNone/>
            </a:pPr>
            <a:endParaRPr lang="en-AU" sz="2400" dirty="0">
              <a:solidFill>
                <a:srgbClr val="45443A"/>
              </a:solidFill>
              <a:effectLst/>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pic>
        <p:nvPicPr>
          <p:cNvPr id="4" name="Picture 3" descr="Icon&#10;&#10;Description automatically generated">
            <a:extLst>
              <a:ext uri="{FF2B5EF4-FFF2-40B4-BE49-F238E27FC236}">
                <a16:creationId xmlns:a16="http://schemas.microsoft.com/office/drawing/2014/main" id="{802077DF-4946-5C37-D10B-5217AD30A36B}"/>
              </a:ext>
            </a:extLst>
          </p:cNvPr>
          <p:cNvPicPr>
            <a:picLocks noChangeAspect="1"/>
          </p:cNvPicPr>
          <p:nvPr/>
        </p:nvPicPr>
        <p:blipFill>
          <a:blip r:embed="rId3"/>
          <a:stretch>
            <a:fillRect/>
          </a:stretch>
        </p:blipFill>
        <p:spPr>
          <a:xfrm>
            <a:off x="10566400" y="1972734"/>
            <a:ext cx="1270000" cy="1270000"/>
          </a:xfrm>
          <a:prstGeom prst="rect">
            <a:avLst/>
          </a:prstGeom>
        </p:spPr>
      </p:pic>
    </p:spTree>
    <p:extLst>
      <p:ext uri="{BB962C8B-B14F-4D97-AF65-F5344CB8AC3E}">
        <p14:creationId xmlns:p14="http://schemas.microsoft.com/office/powerpoint/2010/main" val="728484881"/>
      </p:ext>
    </p:extLst>
  </p:cSld>
  <p:clrMapOvr>
    <a:masterClrMapping/>
  </p:clrMapOvr>
</p:sld>
</file>

<file path=ppt/theme/theme1.xml><?xml version="1.0" encoding="utf-8"?>
<a:theme xmlns:a="http://schemas.openxmlformats.org/drawingml/2006/main" name="Retrospect">
  <a:themeElements>
    <a:clrScheme name="Custom 4">
      <a:dk1>
        <a:srgbClr val="000000"/>
      </a:dk1>
      <a:lt1>
        <a:srgbClr val="FFFFFF"/>
      </a:lt1>
      <a:dk2>
        <a:srgbClr val="344068"/>
      </a:dk2>
      <a:lt2>
        <a:srgbClr val="D9E0E6"/>
      </a:lt2>
      <a:accent1>
        <a:srgbClr val="E1D2BF"/>
      </a:accent1>
      <a:accent2>
        <a:srgbClr val="865852"/>
      </a:accent2>
      <a:accent3>
        <a:srgbClr val="B29480"/>
      </a:accent3>
      <a:accent4>
        <a:srgbClr val="FFBB99"/>
      </a:accent4>
      <a:accent5>
        <a:srgbClr val="8C6660"/>
      </a:accent5>
      <a:accent6>
        <a:srgbClr val="AA6650"/>
      </a:accent6>
      <a:hlink>
        <a:srgbClr val="F0D8A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8384</TotalTime>
  <Words>801</Words>
  <Application>Microsoft Macintosh PowerPoint</Application>
  <PresentationFormat>Widescreen</PresentationFormat>
  <Paragraphs>72</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Retrospect</vt:lpstr>
      <vt:lpstr>Evidence &amp; Myth</vt:lpstr>
      <vt:lpstr>For the Greeks and beyond, the Trojan War was a favourite narrative of great men and their deeds. It was also a popular subject for Ancient artists and playwrights.    The Trojan War provided powerful inspiration for both personal values and national identity. Greek youths were raised in the traditions of Homer.   An important part of their education was learning to recite long passages of Homer by heart. Greek soldiers marched into battle to emulate the great deeds of warrior heroes such as Achilles and Hektor. </vt:lpstr>
      <vt:lpstr>Guido Reni  Abduction of Helen</vt:lpstr>
      <vt:lpstr>Jahrhundert Abduction of Helen</vt:lpstr>
      <vt:lpstr>Gerung Matthias  Destruction of Troy</vt:lpstr>
      <vt:lpstr>Nicolas Poussin  Burning of Troy</vt:lpstr>
      <vt:lpstr>Diogo Pereira  Burning of Troy</vt:lpstr>
      <vt:lpstr>Legacy/Impacts</vt:lpstr>
      <vt:lpstr>Several modern terms and expressions can be traced to the Trojan War. </vt:lpstr>
      <vt:lpstr>Class Discussion</vt:lpstr>
      <vt:lpstr>Class Discussion</vt:lpstr>
      <vt:lpstr>Main sources of evidence</vt:lpstr>
      <vt:lpstr>Homer’s Illiad</vt:lpstr>
      <vt:lpstr>Linear A Tablet</vt:lpstr>
      <vt:lpstr>Hittite archive</vt:lpstr>
      <vt:lpstr>Activity 1 – ‘To Troy and 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381</cp:revision>
  <dcterms:created xsi:type="dcterms:W3CDTF">2022-07-13T05:26:46Z</dcterms:created>
  <dcterms:modified xsi:type="dcterms:W3CDTF">2023-02-24T01:02:40Z</dcterms:modified>
</cp:coreProperties>
</file>